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4" r:id="rId2"/>
    <p:sldId id="266" r:id="rId3"/>
    <p:sldId id="258" r:id="rId4"/>
    <p:sldId id="263" r:id="rId5"/>
    <p:sldId id="269" r:id="rId6"/>
    <p:sldId id="268" r:id="rId7"/>
    <p:sldId id="270" r:id="rId8"/>
    <p:sldId id="271" r:id="rId9"/>
    <p:sldId id="272" r:id="rId10"/>
    <p:sldId id="260" r:id="rId1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8C"/>
    <a:srgbClr val="F2E6CC"/>
    <a:srgbClr val="E03A00"/>
    <a:srgbClr val="172B7E"/>
    <a:srgbClr val="2BA287"/>
    <a:srgbClr val="19A78C"/>
    <a:srgbClr val="19937C"/>
    <a:srgbClr val="43AB97"/>
    <a:srgbClr val="00A480"/>
    <a:srgbClr val="00A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117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82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311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552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098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303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54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8878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841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397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998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161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76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3514722" y="2920654"/>
            <a:ext cx="2093483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o-RO" sz="3200" i="1" dirty="0">
                <a:solidFill>
                  <a:srgbClr val="CC008C"/>
                </a:solidFill>
                <a:latin typeface="Ancizar Serif"/>
                <a:cs typeface="Ancizar Serif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413219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 txBox="1">
            <a:spLocks/>
          </p:cNvSpPr>
          <p:nvPr/>
        </p:nvSpPr>
        <p:spPr>
          <a:xfrm>
            <a:off x="1452368" y="2150690"/>
            <a:ext cx="6201268" cy="97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cxnSp>
        <p:nvCxnSpPr>
          <p:cNvPr id="4" name="Conector recto 3"/>
          <p:cNvCxnSpPr/>
          <p:nvPr/>
        </p:nvCxnSpPr>
        <p:spPr>
          <a:xfrm>
            <a:off x="1678803" y="3941390"/>
            <a:ext cx="5810117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796651" y="2936138"/>
            <a:ext cx="3546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 Carlos Fernando Quintero Castillo</a:t>
            </a:r>
          </a:p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Juan Sebastian Otalora Quiroga</a:t>
            </a:r>
          </a:p>
          <a:p>
            <a:pPr algn="ctr"/>
            <a:r>
              <a:rPr lang="es-CO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</a:rPr>
              <a:t>Brigitte Vanessa Quiñonez </a:t>
            </a:r>
            <a:r>
              <a:rPr lang="es-CO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</a:rPr>
              <a:t>Capera</a:t>
            </a:r>
            <a:endParaRPr lang="es-CO" b="1" dirty="0">
              <a:solidFill>
                <a:schemeClr val="tx1">
                  <a:lumMod val="50000"/>
                  <a:lumOff val="50000"/>
                </a:schemeClr>
              </a:solidFill>
              <a:latin typeface="Ancizar Sans"/>
            </a:endParaRPr>
          </a:p>
          <a:p>
            <a:pPr algn="ctr"/>
            <a:endParaRPr lang="es-ES" b="1" dirty="0">
              <a:solidFill>
                <a:schemeClr val="tx1">
                  <a:lumMod val="50000"/>
                  <a:lumOff val="50000"/>
                </a:schemeClr>
              </a:solidFill>
              <a:latin typeface="Ancizar Sans"/>
              <a:cs typeface="Ancizar Sans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471366" y="3941390"/>
            <a:ext cx="6201268" cy="97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172B7E"/>
                </a:solidFill>
                <a:latin typeface="Ancizar Serif"/>
                <a:cs typeface="Ancizar Serif"/>
              </a:rPr>
              <a:t>Facultad de Ingeniería – Electrónica Digital I - Sede Bogotá</a:t>
            </a:r>
          </a:p>
        </p:txBody>
      </p:sp>
    </p:spTree>
    <p:extLst>
      <p:ext uri="{BB962C8B-B14F-4D97-AF65-F5344CB8AC3E}">
        <p14:creationId xmlns:p14="http://schemas.microsoft.com/office/powerpoint/2010/main" val="2374332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DESCRIPCION DEL PROBLEMA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595647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Imagen ilustrativa generada por IA</a:t>
            </a:r>
          </a:p>
        </p:txBody>
      </p:sp>
      <p:sp>
        <p:nvSpPr>
          <p:cNvPr id="19" name="1 Rectángulo"/>
          <p:cNvSpPr/>
          <p:nvPr/>
        </p:nvSpPr>
        <p:spPr>
          <a:xfrm>
            <a:off x="595647" y="1080201"/>
            <a:ext cx="5218886" cy="460050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21 Rectángulo"/>
          <p:cNvSpPr/>
          <p:nvPr/>
        </p:nvSpPr>
        <p:spPr>
          <a:xfrm>
            <a:off x="2453640" y="3239265"/>
            <a:ext cx="1363811" cy="297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CO" sz="16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 pitchFamily="34" charset="0"/>
                <a:cs typeface="Ancizar Sans"/>
              </a:rPr>
              <a:t>IMAGEN</a:t>
            </a:r>
            <a:endParaRPr lang="es-ES" sz="1600" b="1" spc="300" dirty="0">
              <a:solidFill>
                <a:schemeClr val="tx1">
                  <a:lumMod val="50000"/>
                  <a:lumOff val="50000"/>
                </a:schemeClr>
              </a:solidFill>
              <a:latin typeface="Ancizar Sans" pitchFamily="34" charset="0"/>
              <a:cs typeface="Ancizar Sans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6072885" y="1385485"/>
            <a:ext cx="26698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Para este laboratorio se planteo el diseño del circuito de control de un interruptor y un conmutador para la alimentación de una carga, ya sea desde la red o desde un sistema fotovoltaico.</a:t>
            </a:r>
          </a:p>
        </p:txBody>
      </p:sp>
    </p:spTree>
    <p:extLst>
      <p:ext uri="{BB962C8B-B14F-4D97-AF65-F5344CB8AC3E}">
        <p14:creationId xmlns:p14="http://schemas.microsoft.com/office/powerpoint/2010/main" val="2239052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COMPORTAMENTAL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a.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 busca que el sistema de control supla energía la carga constantemente, priorizando el uso de energía renovable para ahorrar costos y aprovechando la irradiancia en la zona de instalación.</a:t>
            </a: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2214E7E6-CDE6-4D45-9D9B-9E26810060BA}"/>
              </a:ext>
            </a:extLst>
          </p:cNvPr>
          <p:cNvSpPr/>
          <p:nvPr/>
        </p:nvSpPr>
        <p:spPr>
          <a:xfrm>
            <a:off x="4702641" y="1334279"/>
            <a:ext cx="3610934" cy="425501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12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DDE4F-70A9-FCFF-8378-B990A5870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812B0854-4E70-223B-A24E-67B72B97305E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0D4725CF-D382-3774-36B9-1EB1E727A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674E6FE8-7EEF-482D-8FC0-04C951AB67B4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45A7BF2-CFDC-3ED8-1AE5-006E5329CB35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COMPORTAMENTAL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FBD7FBF5-59C9-5E26-BAA0-46E1EC0BA12B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a.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343333-0099-EBA6-9968-CB22A896FF5B}"/>
              </a:ext>
            </a:extLst>
          </p:cNvPr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Priorizar uso de baterías si están cargadas.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Compensar las fallas en la red intercomunicada.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Uso de energía solar de la fuente si esta disponible.</a:t>
            </a: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5BF62CAE-7673-02B9-E0D7-BC116E41A306}"/>
              </a:ext>
            </a:extLst>
          </p:cNvPr>
          <p:cNvSpPr/>
          <p:nvPr/>
        </p:nvSpPr>
        <p:spPr>
          <a:xfrm>
            <a:off x="4702641" y="1334279"/>
            <a:ext cx="3610934" cy="425501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106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A0304-8919-8FB8-50FA-05647159A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E18BE361-5DED-7ADD-2FBB-156E8ED2EAAB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F4263E8B-E18F-37EF-BB0F-41D2C3938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C7A4A955-6C53-9492-3F87-00F763CDCCFA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567E01E-5F7B-90AC-2D51-09604EACE79E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2E6494B-3061-B955-2AA8-30B5958A55BC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Grupo de trabajo </a:t>
            </a:r>
            <a:r>
              <a:rPr lang="es-ES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UdeA</a:t>
            </a:r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, 214 4  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F1EB3573-6C5C-8400-576C-464027A432DD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4114FC4B-D161-F652-B712-191B59AD01C7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18719BA-3479-AF35-122F-3B3CEF2B30F7}"/>
              </a:ext>
            </a:extLst>
          </p:cNvPr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 definen las entradas A (sensor de irradiancia), B(sensor estado de carga de baterías), C(sensor de estado de red eléctrica) y Ei (paro de emergencia)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E8B0D7F1-BA47-D7E0-AAC2-C4CA451341CE}"/>
              </a:ext>
            </a:extLst>
          </p:cNvPr>
          <p:cNvSpPr/>
          <p:nvPr/>
        </p:nvSpPr>
        <p:spPr>
          <a:xfrm>
            <a:off x="4743606" y="1802768"/>
            <a:ext cx="3610934" cy="32000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10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95E3-99B7-0528-D238-AED37FEE6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94224B77-8292-4EC9-9D3D-FB7362554A6C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4FBE809C-7696-7C66-8651-69B4A3ACE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E603D38A-626B-9CB9-DF31-1207BEEE383B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254FC6B-4489-9981-BFC9-E8C97380042D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868E028-BCF7-BE5B-1218-34C848A0711C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Grupo de trabajo </a:t>
            </a:r>
            <a:r>
              <a:rPr lang="es-ES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UdeA</a:t>
            </a:r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, 214 4  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78BAF3A-7D5D-09C6-C885-BAC197035217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8D609EE6-82E2-F70D-8907-FC02BB6EC555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E3AF7FB-C034-256A-3ACB-437B8E6695E8}"/>
              </a:ext>
            </a:extLst>
          </p:cNvPr>
          <p:cNvSpPr txBox="1"/>
          <p:nvPr/>
        </p:nvSpPr>
        <p:spPr>
          <a:xfrm>
            <a:off x="948005" y="1726454"/>
            <a:ext cx="3297423" cy="2509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Partiendo del comportamiento esperado, se determina el siguiente plano de Ladder.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45E13AEF-25C1-6D65-B031-B9C563B84CFA}"/>
              </a:ext>
            </a:extLst>
          </p:cNvPr>
          <p:cNvSpPr/>
          <p:nvPr/>
        </p:nvSpPr>
        <p:spPr>
          <a:xfrm>
            <a:off x="4748985" y="2143432"/>
            <a:ext cx="3605555" cy="285939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4547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B840E-F6A2-D8F3-DA57-E43F6D5FC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84DCE841-F4D9-FC95-862B-7DC7F8621D90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75C814DB-3BD9-B8BC-CD8A-24CDD0FB1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239C03FC-C3CF-7FF0-8D88-E604A1FC6B5E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A87D4CF9-6829-DE75-18BC-4D1A620A93D8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C43AA83E-AD78-5DC5-D2BB-FD6523319733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Grupo de trabajo </a:t>
            </a:r>
            <a:r>
              <a:rPr lang="es-ES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UdeA</a:t>
            </a:r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, 214 4  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8FBB71FA-6776-2DC5-5BB3-4277887DFC8E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AFB11343-C050-96EB-D3C7-C89165D9ADA7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7C2452-5405-69FA-260A-89BA7F9E8734}"/>
              </a:ext>
            </a:extLst>
          </p:cNvPr>
          <p:cNvSpPr txBox="1"/>
          <p:nvPr/>
        </p:nvSpPr>
        <p:spPr>
          <a:xfrm>
            <a:off x="948005" y="1726454"/>
            <a:ext cx="3297423" cy="210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Del diagrama Ladder, se determina el diagrama de compuertas.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BDF07156-F678-AB33-9A1B-1AB4E3D9FFA2}"/>
              </a:ext>
            </a:extLst>
          </p:cNvPr>
          <p:cNvSpPr/>
          <p:nvPr/>
        </p:nvSpPr>
        <p:spPr>
          <a:xfrm>
            <a:off x="4748985" y="2143432"/>
            <a:ext cx="3605555" cy="285939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92722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08C5F-4014-7124-FA40-E2DB860AB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BCDE325A-7CD3-EECE-BF76-CB1F1778EEF7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BC4C5FD5-533E-D0AA-0D20-1CBD38E856F8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FISICO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C504490-8EC0-A25D-D80E-83FDF75D76E2}"/>
              </a:ext>
            </a:extLst>
          </p:cNvPr>
          <p:cNvSpPr/>
          <p:nvPr/>
        </p:nvSpPr>
        <p:spPr>
          <a:xfrm>
            <a:off x="194959" y="4840265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Video demostrativo del funcionamiento del circuito de control</a:t>
            </a:r>
          </a:p>
        </p:txBody>
      </p:sp>
      <p:sp>
        <p:nvSpPr>
          <p:cNvPr id="20" name="21 Rectángulo">
            <a:extLst>
              <a:ext uri="{FF2B5EF4-FFF2-40B4-BE49-F238E27FC236}">
                <a16:creationId xmlns:a16="http://schemas.microsoft.com/office/drawing/2014/main" id="{F407324A-0923-3DCB-41FF-BB69C1EA3F81}"/>
              </a:ext>
            </a:extLst>
          </p:cNvPr>
          <p:cNvSpPr/>
          <p:nvPr/>
        </p:nvSpPr>
        <p:spPr>
          <a:xfrm>
            <a:off x="2453640" y="3239265"/>
            <a:ext cx="1363811" cy="297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CO" sz="16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 pitchFamily="34" charset="0"/>
                <a:cs typeface="Ancizar Sans"/>
              </a:rPr>
              <a:t>IMAGEN</a:t>
            </a:r>
            <a:endParaRPr lang="es-ES" sz="1600" b="1" spc="300" dirty="0">
              <a:solidFill>
                <a:schemeClr val="tx1">
                  <a:lumMod val="50000"/>
                  <a:lumOff val="50000"/>
                </a:schemeClr>
              </a:solidFill>
              <a:latin typeface="Ancizar Sans" pitchFamily="34" charset="0"/>
              <a:cs typeface="Ancizar San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70A1529-2357-1A9C-76C0-A03C41A80A4C}"/>
              </a:ext>
            </a:extLst>
          </p:cNvPr>
          <p:cNvSpPr txBox="1"/>
          <p:nvPr/>
        </p:nvSpPr>
        <p:spPr>
          <a:xfrm>
            <a:off x="6072885" y="1385485"/>
            <a:ext cx="26698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Por ultimo, se sintetiza el código </a:t>
            </a:r>
            <a:r>
              <a:rPr lang="es-E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verilog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 obtenido del programa de simulación Digital, se asignan los pines de salida de manera arbitraria con diodos LED para representar la activación del conmutador o interruptor en nuestro sistema</a:t>
            </a:r>
          </a:p>
        </p:txBody>
      </p:sp>
      <p:pic>
        <p:nvPicPr>
          <p:cNvPr id="3" name="Video FPGA">
            <a:hlinkClick r:id="" action="ppaction://media"/>
            <a:extLst>
              <a:ext uri="{FF2B5EF4-FFF2-40B4-BE49-F238E27FC236}">
                <a16:creationId xmlns:a16="http://schemas.microsoft.com/office/drawing/2014/main" id="{15DE86B2-8C4F-A16F-BA82-A160E165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959" y="1493640"/>
            <a:ext cx="5752313" cy="3235676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0066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lantilla-presentac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Plantilla-presentacion.thmx</Template>
  <TotalTime>767</TotalTime>
  <Words>372</Words>
  <Application>Microsoft Office PowerPoint</Application>
  <PresentationFormat>Presentación en pantalla (4:3)</PresentationFormat>
  <Paragraphs>46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Ancizar Sans</vt:lpstr>
      <vt:lpstr>Ancizar Sans Extrabold</vt:lpstr>
      <vt:lpstr>Ancizar Sans Light</vt:lpstr>
      <vt:lpstr>Ancizar Sans Thin</vt:lpstr>
      <vt:lpstr>Ancizar Serif</vt:lpstr>
      <vt:lpstr>Arial</vt:lpstr>
      <vt:lpstr>Calibri</vt:lpstr>
      <vt:lpstr>Wingdings</vt:lpstr>
      <vt:lpstr>Plantilla-presentacion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Unimedios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creator>Shayu Garnica</dc:creator>
  <cp:lastModifiedBy>Juan Otalora</cp:lastModifiedBy>
  <cp:revision>80</cp:revision>
  <dcterms:created xsi:type="dcterms:W3CDTF">2018-07-09T16:33:10Z</dcterms:created>
  <dcterms:modified xsi:type="dcterms:W3CDTF">2025-01-27T00:28:49Z</dcterms:modified>
</cp:coreProperties>
</file>

<file path=docProps/thumbnail.jpeg>
</file>